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4"/>
  </p:handoutMasterIdLst>
  <p:sldIdLst>
    <p:sldId id="513" r:id="rId2"/>
    <p:sldId id="511" r:id="rId3"/>
    <p:sldId id="477" r:id="rId4"/>
    <p:sldId id="515" r:id="rId5"/>
    <p:sldId id="526" r:id="rId6"/>
    <p:sldId id="478" r:id="rId7"/>
    <p:sldId id="528" r:id="rId8"/>
    <p:sldId id="527" r:id="rId9"/>
    <p:sldId id="533" r:id="rId10"/>
    <p:sldId id="537" r:id="rId11"/>
    <p:sldId id="546" r:id="rId12"/>
    <p:sldId id="534" r:id="rId13"/>
    <p:sldId id="536" r:id="rId14"/>
    <p:sldId id="529" r:id="rId15"/>
    <p:sldId id="551" r:id="rId16"/>
    <p:sldId id="550" r:id="rId17"/>
    <p:sldId id="552" r:id="rId18"/>
    <p:sldId id="548" r:id="rId19"/>
    <p:sldId id="530" r:id="rId20"/>
    <p:sldId id="544" r:id="rId21"/>
    <p:sldId id="545" r:id="rId22"/>
    <p:sldId id="541" r:id="rId23"/>
  </p:sldIdLst>
  <p:sldSz cx="9144000" cy="6858000" type="screen4x3"/>
  <p:notesSz cx="6761163" cy="9942513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sz="2800" kern="1200">
        <a:solidFill>
          <a:srgbClr val="333399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rgbClr val="333399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rgbClr val="333399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rgbClr val="333399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rgbClr val="333399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800" kern="1200">
        <a:solidFill>
          <a:srgbClr val="333399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800" kern="1200">
        <a:solidFill>
          <a:srgbClr val="333399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800" kern="1200">
        <a:solidFill>
          <a:srgbClr val="333399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800" kern="1200">
        <a:solidFill>
          <a:srgbClr val="333399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000099"/>
    <a:srgbClr val="FF0000"/>
    <a:srgbClr val="CC0000"/>
    <a:srgbClr val="333399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0" autoAdjust="0"/>
    <p:restoredTop sz="96127" autoAdjust="0"/>
  </p:normalViewPr>
  <p:slideViewPr>
    <p:cSldViewPr>
      <p:cViewPr>
        <p:scale>
          <a:sx n="66" d="100"/>
          <a:sy n="66" d="100"/>
        </p:scale>
        <p:origin x="-1094" y="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13" Type="http://schemas.openxmlformats.org/officeDocument/2006/relationships/slide" Target="slides/slide13.xml"/><Relationship Id="rId18" Type="http://schemas.openxmlformats.org/officeDocument/2006/relationships/slide" Target="slides/slide21.xml"/><Relationship Id="rId3" Type="http://schemas.openxmlformats.org/officeDocument/2006/relationships/slide" Target="slides/slide3.xml"/><Relationship Id="rId7" Type="http://schemas.openxmlformats.org/officeDocument/2006/relationships/slide" Target="slides/slide7.xml"/><Relationship Id="rId12" Type="http://schemas.openxmlformats.org/officeDocument/2006/relationships/slide" Target="slides/slide12.xml"/><Relationship Id="rId17" Type="http://schemas.openxmlformats.org/officeDocument/2006/relationships/slide" Target="slides/slide20.xml"/><Relationship Id="rId2" Type="http://schemas.openxmlformats.org/officeDocument/2006/relationships/slide" Target="slides/slide2.xml"/><Relationship Id="rId16" Type="http://schemas.openxmlformats.org/officeDocument/2006/relationships/slide" Target="slides/slide19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5" Type="http://schemas.openxmlformats.org/officeDocument/2006/relationships/slide" Target="slides/slide18.xml"/><Relationship Id="rId10" Type="http://schemas.openxmlformats.org/officeDocument/2006/relationships/slide" Target="slides/slide10.xml"/><Relationship Id="rId19" Type="http://schemas.openxmlformats.org/officeDocument/2006/relationships/slide" Target="slides/slide22.xml"/><Relationship Id="rId4" Type="http://schemas.openxmlformats.org/officeDocument/2006/relationships/slide" Target="slides/slide4.xml"/><Relationship Id="rId9" Type="http://schemas.openxmlformats.org/officeDocument/2006/relationships/slide" Target="slides/slide9.xml"/><Relationship Id="rId14" Type="http://schemas.openxmlformats.org/officeDocument/2006/relationships/slide" Target="slides/slide14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50D07A64-3C95-423E-9793-D96467D6CB90}" type="datetimeFigureOut">
              <a:rPr lang="ru-RU"/>
              <a:pPr>
                <a:defRPr/>
              </a:pPr>
              <a:t>03.02.2014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84CC583C-AF6E-4F38-ADE6-66C9C05BCEF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1206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251FEE-0564-4E8A-8492-460366A619F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84488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323328-1834-4E48-BE9F-E38E8D24578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2873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5AC8B2-35F9-4BEC-B6CF-EB0254DABFE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98717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08F46-0B93-4401-8133-3EF5061B74EE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50277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7B3253-4956-4FF0-AC7D-6F73B5623068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550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03081-D1D8-4B8C-98FD-992AA6342D5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39909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B82A0-FC08-4B75-BC72-140AA07C159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54391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45CE1E-F869-4547-9954-A35DEEA7D16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9897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978B76-0377-4B43-B7D1-E7FC2614D63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4354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D60702-1967-4A40-9871-A1C7D54E764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71782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D1644-33E6-417E-B65C-CA40403A39F0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25404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Заголовок, текст и 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C5C874-C75D-4459-9E67-FFF73519198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1038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AAB6CF09-5D1D-4892-B90D-A8C0DAC636B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7.wmf"/><Relationship Id="rId4" Type="http://schemas.openxmlformats.org/officeDocument/2006/relationships/oleObject" Target="../embeddings/oleObject4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image" Target="../media/image2.png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6.bin"/><Relationship Id="rId9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image" Target="../media/image2.png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0.bin"/><Relationship Id="rId5" Type="http://schemas.openxmlformats.org/officeDocument/2006/relationships/image" Target="../media/image10.wmf"/><Relationship Id="rId4" Type="http://schemas.openxmlformats.org/officeDocument/2006/relationships/oleObject" Target="../embeddings/oleObject9.bin"/><Relationship Id="rId9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3.bin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2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6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image" Target="../media/image2.png"/><Relationship Id="rId7" Type="http://schemas.openxmlformats.org/officeDocument/2006/relationships/image" Target="../media/image18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6.bin"/><Relationship Id="rId5" Type="http://schemas.openxmlformats.org/officeDocument/2006/relationships/image" Target="../media/image17.wmf"/><Relationship Id="rId4" Type="http://schemas.openxmlformats.org/officeDocument/2006/relationships/oleObject" Target="../embeddings/oleObject15.bin"/><Relationship Id="rId9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18.bin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2.png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22.wmf"/><Relationship Id="rId5" Type="http://schemas.openxmlformats.org/officeDocument/2006/relationships/oleObject" Target="../embeddings/oleObject19.bin"/><Relationship Id="rId10" Type="http://schemas.openxmlformats.org/officeDocument/2006/relationships/image" Target="../media/image24.wmf"/><Relationship Id="rId4" Type="http://schemas.openxmlformats.org/officeDocument/2006/relationships/image" Target="../media/image21.png"/><Relationship Id="rId9" Type="http://schemas.openxmlformats.org/officeDocument/2006/relationships/oleObject" Target="../embeddings/oleObject21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oleObject" Target="../embeddings/oleObject26.bin"/><Relationship Id="rId3" Type="http://schemas.openxmlformats.org/officeDocument/2006/relationships/image" Target="../media/image2.png"/><Relationship Id="rId7" Type="http://schemas.openxmlformats.org/officeDocument/2006/relationships/oleObject" Target="../embeddings/oleObject23.bin"/><Relationship Id="rId12" Type="http://schemas.openxmlformats.org/officeDocument/2006/relationships/image" Target="../media/image28.wmf"/><Relationship Id="rId2" Type="http://schemas.openxmlformats.org/officeDocument/2006/relationships/slideLayout" Target="../slideLayouts/slideLayout12.xml"/><Relationship Id="rId16" Type="http://schemas.openxmlformats.org/officeDocument/2006/relationships/image" Target="../media/image30.wmf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5.wmf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22.bin"/><Relationship Id="rId15" Type="http://schemas.openxmlformats.org/officeDocument/2006/relationships/oleObject" Target="../embeddings/oleObject27.bin"/><Relationship Id="rId10" Type="http://schemas.openxmlformats.org/officeDocument/2006/relationships/image" Target="../media/image27.wmf"/><Relationship Id="rId4" Type="http://schemas.openxmlformats.org/officeDocument/2006/relationships/image" Target="../media/image21.png"/><Relationship Id="rId9" Type="http://schemas.openxmlformats.org/officeDocument/2006/relationships/oleObject" Target="../embeddings/oleObject24.bin"/><Relationship Id="rId14" Type="http://schemas.openxmlformats.org/officeDocument/2006/relationships/image" Target="../media/image29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24075" y="4149725"/>
            <a:ext cx="5184775" cy="1079500"/>
          </a:xfrm>
        </p:spPr>
        <p:txBody>
          <a:bodyPr/>
          <a:lstStyle/>
          <a:p>
            <a:pPr algn="l"/>
            <a:r>
              <a:rPr lang="ru-RU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Голиков Алексей </a:t>
            </a:r>
            <a:r>
              <a:rPr lang="ru-RU" sz="2800" b="1" i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Роальдович</a:t>
            </a:r>
            <a:r>
              <a:rPr lang="ru-RU" sz="2800" b="1" i="1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1)</a:t>
            </a:r>
            <a:endParaRPr lang="ru-RU" sz="2800" b="1" i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ru-RU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Тучин Андрей Георгиевич</a:t>
            </a:r>
            <a:r>
              <a:rPr lang="ru-RU" sz="2800" b="1" i="1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1)</a:t>
            </a:r>
            <a:endParaRPr lang="ru-RU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79388" y="6453188"/>
            <a:ext cx="8785225" cy="314325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6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6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6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6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6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6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6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2292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Rectangle 7"/>
          <p:cNvSpPr>
            <a:spLocks noChangeArrowheads="1"/>
          </p:cNvSpPr>
          <p:nvPr/>
        </p:nvSpPr>
        <p:spPr bwMode="auto">
          <a:xfrm>
            <a:off x="468313" y="5445125"/>
            <a:ext cx="82804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ru-RU" sz="2400" i="1" baseline="30000">
                <a:solidFill>
                  <a:srgbClr val="FF0000"/>
                </a:solidFill>
                <a:latin typeface="Times New Roman" pitchFamily="18" charset="0"/>
              </a:rPr>
              <a:t>1) </a:t>
            </a:r>
            <a:r>
              <a:rPr lang="ru-RU" sz="2400" i="1">
                <a:solidFill>
                  <a:srgbClr val="FF0000"/>
                </a:solidFill>
                <a:latin typeface="Times New Roman" pitchFamily="18" charset="0"/>
              </a:rPr>
              <a:t>Институт прикладной математики им. М.В.Келдыша РАН</a:t>
            </a:r>
          </a:p>
        </p:txBody>
      </p:sp>
      <p:sp>
        <p:nvSpPr>
          <p:cNvPr id="12294" name="WordArt 10"/>
          <p:cNvSpPr>
            <a:spLocks noChangeArrowheads="1" noChangeShapeType="1" noTextEdit="1"/>
          </p:cNvSpPr>
          <p:nvPr/>
        </p:nvSpPr>
        <p:spPr bwMode="auto">
          <a:xfrm>
            <a:off x="250825" y="1125538"/>
            <a:ext cx="8569325" cy="2449512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ru-RU" sz="3600" kern="10" dirty="0">
                <a:solidFill>
                  <a:schemeClr val="accent2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Эволюция движения ИСЗ</a:t>
            </a:r>
          </a:p>
          <a:p>
            <a:pPr algn="ctr"/>
            <a:r>
              <a:rPr lang="ru-RU" sz="3600" kern="10" dirty="0">
                <a:solidFill>
                  <a:schemeClr val="accent2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на </a:t>
            </a:r>
            <a:r>
              <a:rPr lang="ru-RU" sz="3600" kern="10" dirty="0" err="1">
                <a:solidFill>
                  <a:schemeClr val="accent2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высокоапогейной</a:t>
            </a:r>
            <a:r>
              <a:rPr lang="ru-RU" sz="3600" kern="10" dirty="0">
                <a:solidFill>
                  <a:schemeClr val="accent2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 орбите</a:t>
            </a:r>
          </a:p>
          <a:p>
            <a:pPr algn="ctr"/>
            <a:r>
              <a:rPr lang="ru-RU" sz="3600" kern="10" dirty="0">
                <a:solidFill>
                  <a:schemeClr val="accent2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с задачей спуска в требуемый район</a:t>
            </a:r>
          </a:p>
          <a:p>
            <a:pPr algn="ctr"/>
            <a:r>
              <a:rPr lang="ru-RU" sz="3600" kern="10" dirty="0">
                <a:solidFill>
                  <a:schemeClr val="accent2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земной поверхности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3315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323850" y="1285875"/>
            <a:ext cx="8640763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defRPr/>
            </a:pPr>
            <a:r>
              <a:rPr lang="ru-RU" sz="2400" i="1" kern="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Проект</a:t>
            </a:r>
            <a:r>
              <a:rPr lang="en-US" sz="2400" i="1" kern="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исследование проблем баллистического обеспечения мягкого спуска возвращаемого аппарата с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высокоапогейных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орбит ИСЗ с параметрами:</a:t>
            </a:r>
          </a:p>
          <a:p>
            <a:pPr marL="1080000"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buFont typeface="Symbol"/>
              <a:buChar char="-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высота апогея 60000÷200000 км</a:t>
            </a:r>
          </a:p>
          <a:p>
            <a:pPr marL="1080000"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buFont typeface="Symbol"/>
              <a:buChar char="-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высота перигея 500÷1000 км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Параметры орбиты при выведении:</a:t>
            </a:r>
          </a:p>
          <a:p>
            <a:pPr marL="1080000"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buFont typeface="Symbol"/>
              <a:buChar char="-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высота апогея 200000 км</a:t>
            </a:r>
          </a:p>
          <a:p>
            <a:pPr marL="1080000"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buFont typeface="Symbol"/>
              <a:buChar char="-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высота перигея 500 км</a:t>
            </a:r>
          </a:p>
          <a:p>
            <a:pPr marL="1080000"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buFont typeface="Symbol"/>
              <a:buChar char="-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наклонение орбиты 56°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Время активного существования ИСЗ на орбите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год.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920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  <a:t>Апогей-ИПМ</a:t>
            </a:r>
            <a:endParaRPr lang="ru-RU" sz="3200" kern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2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341438"/>
            <a:ext cx="8785225" cy="475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Постановка задачи «мягкого спуска» возвращаемого аппарата с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высокоапогейных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орбит ИСЗ в заданный район посадки на территории России (около космодрома «Восточный») после завершения программы космических экспериментов</a:t>
            </a:r>
            <a:endParaRPr lang="ru-RU" sz="2400" dirty="0">
              <a:latin typeface="Arial" pitchFamily="34" charset="0"/>
              <a:cs typeface="+mn-cs"/>
            </a:endParaRPr>
          </a:p>
          <a:p>
            <a:pPr marL="342900" indent="-3429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Исследование эволюции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высокоапогейной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орбиты КА</a:t>
            </a:r>
          </a:p>
          <a:p>
            <a:pPr marL="342900" indent="-3429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Оценка необходимости  проведения коррекций для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поддержа-ния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рабочей орбиты и формирования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предспусковой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орбиты</a:t>
            </a:r>
          </a:p>
          <a:p>
            <a:pPr marL="342900" indent="-3429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Распределение «окон» для спуска возвращаемого аппарата</a:t>
            </a:r>
          </a:p>
          <a:p>
            <a:pPr marL="342900" indent="-3429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Построение схемы «мягкого спуска», определение параметров входа в атмосферу ВА и необходимых энергетических затрат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920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Поставленные  задачи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030" name="Picture 6" descr="Логотип ИПМ РА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125538"/>
            <a:ext cx="8785225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Параметры начальной орбиты КА:</a:t>
            </a:r>
          </a:p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Максимальная высота (в апогее)  </a:t>
            </a:r>
            <a:r>
              <a:rPr lang="en-US" sz="2400" i="1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US" sz="2400" i="1" kern="0" baseline="-25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max</a:t>
            </a:r>
            <a:r>
              <a:rPr lang="en-US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200 </a:t>
            </a:r>
            <a:r>
              <a:rPr lang="ru-RU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тыс.км</a:t>
            </a:r>
          </a:p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Минимальная высота (в перигее)  </a:t>
            </a:r>
            <a:r>
              <a:rPr lang="en-US" sz="2400" i="1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US" sz="2400" i="1" kern="0" baseline="-25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</a:t>
            </a:r>
            <a:r>
              <a:rPr lang="en-US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ru-RU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en-US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00</a:t>
            </a:r>
            <a:r>
              <a:rPr lang="ru-RU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км</a:t>
            </a:r>
          </a:p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Эксцентриситет начальной орбиты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en-US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e = 0.9355</a:t>
            </a:r>
            <a:endParaRPr lang="ru-RU" sz="2400" i="1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  <a:sym typeface="Symbol"/>
            </a:endParaRPr>
          </a:p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Наклонение начальной орбиты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en-US" sz="2400" i="1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i</a:t>
            </a:r>
            <a:r>
              <a:rPr lang="en-US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= </a:t>
            </a:r>
            <a:r>
              <a:rPr lang="ru-RU" sz="2400" i="1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56°</a:t>
            </a:r>
          </a:p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Космодром «Восточный»: широта 51°49'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с.ш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., 128°15' в.д.</a:t>
            </a:r>
          </a:p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год активного существования КА на орбите</a:t>
            </a:r>
          </a:p>
          <a:p>
            <a:pPr marL="360000" indent="-360000">
              <a:spcBef>
                <a:spcPts val="1200"/>
              </a:spcBef>
              <a:spcAft>
                <a:spcPts val="300"/>
              </a:spcAft>
              <a:buClr>
                <a:srgbClr val="800000"/>
              </a:buClr>
              <a:buSzPct val="90000"/>
              <a:buFont typeface="Wingdings" pitchFamily="2" charset="2"/>
              <a:buChar char="Ø"/>
              <a:defRPr/>
            </a:pPr>
            <a:r>
              <a:rPr lang="ru-RU" sz="2400" i="1" u="sng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Проекты-аналоги</a:t>
            </a:r>
            <a:r>
              <a:rPr lang="ru-RU" sz="2400" i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44500" indent="-358775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ИСЗ «Прогноз»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ru-RU" sz="2400" i="1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44500" indent="-358775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«Интербол-1»:  </a:t>
            </a:r>
          </a:p>
          <a:p>
            <a:pPr marL="444500" indent="-358775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“Cluster II”: 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882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Особенности  орбиты  КА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987675" y="4797425"/>
          <a:ext cx="5848350" cy="503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Equation" r:id="rId4" imgW="2946240" imgH="253800" progId="Equation.DSMT4">
                  <p:embed/>
                </p:oleObj>
              </mc:Choice>
              <mc:Fallback>
                <p:oleObj name="Equation" r:id="rId4" imgW="2946240" imgH="253800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675" y="4797425"/>
                        <a:ext cx="5848350" cy="503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2"/>
          <p:cNvGraphicFramePr>
            <a:graphicFrameLocks noChangeAspect="1"/>
          </p:cNvGraphicFramePr>
          <p:nvPr/>
        </p:nvGraphicFramePr>
        <p:xfrm>
          <a:off x="2987675" y="5229225"/>
          <a:ext cx="5984875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Equation" r:id="rId6" imgW="3060360" imgH="253800" progId="Equation.DSMT4">
                  <p:embed/>
                </p:oleObj>
              </mc:Choice>
              <mc:Fallback>
                <p:oleObj name="Equation" r:id="rId6" imgW="3060360" imgH="2538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675" y="5229225"/>
                        <a:ext cx="5984875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3"/>
          <p:cNvGraphicFramePr>
            <a:graphicFrameLocks noChangeAspect="1"/>
          </p:cNvGraphicFramePr>
          <p:nvPr/>
        </p:nvGraphicFramePr>
        <p:xfrm>
          <a:off x="2987675" y="5661025"/>
          <a:ext cx="5938838" cy="436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Equation" r:id="rId8" imgW="3111480" imgH="228600" progId="Equation.DSMT4">
                  <p:embed/>
                </p:oleObj>
              </mc:Choice>
              <mc:Fallback>
                <p:oleObj name="Equation" r:id="rId8" imgW="3111480" imgH="2286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675" y="5661025"/>
                        <a:ext cx="5938838" cy="436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5363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341438"/>
            <a:ext cx="8785225" cy="496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год активного существования КА на орбите</a:t>
            </a:r>
          </a:p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Дана оценка необходимости проведения коррекций для найденного класса «устойчивых» рабочих орбит КА</a:t>
            </a:r>
          </a:p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Используются, в качестве базовых, разработанные в БЦ ИПМ математические инструменты для баллистического анализа: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Численно-аналитическая теория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THEONA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движения ИСЗ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Библиотека программ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ESTK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882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Особенности поставленных задач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6387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85750" y="1341438"/>
            <a:ext cx="8389938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Задача спуска ВА в заданный район посадки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Заданный район можно описать (в приближённом варианте) интервалами геодезических координат широты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</a:t>
            </a:r>
            <a:r>
              <a:rPr lang="en-US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1</a:t>
            </a:r>
            <a:r>
              <a:rPr lang="ru-RU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посадки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;</a:t>
            </a:r>
            <a:r>
              <a:rPr lang="ru-RU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2посадки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]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и долготы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</a:t>
            </a:r>
            <a:r>
              <a:rPr lang="en-US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1</a:t>
            </a:r>
            <a:r>
              <a:rPr lang="ru-RU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посадки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;</a:t>
            </a:r>
            <a:r>
              <a:rPr lang="ru-RU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2посадки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]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Исходя из координат района и параметров конечной орбиты ИСЗ, можно получить «мозаичное окно», определяемое геоцентрическими координатами ИСЗ: широты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</a:t>
            </a:r>
            <a:r>
              <a:rPr lang="en-US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1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;</a:t>
            </a:r>
            <a:r>
              <a:rPr lang="ru-RU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2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]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и долготы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</a:t>
            </a:r>
            <a:r>
              <a:rPr lang="en-US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1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;</a:t>
            </a:r>
            <a:r>
              <a:rPr lang="ru-RU" sz="2400" kern="0" baseline="-25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2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]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, на котором начинается спуск возвращаемого аппарата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Для этого нужно знать также </a:t>
            </a:r>
            <a:r>
              <a:rPr lang="ru-RU" sz="2400" b="1" i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характеристики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возвращаемого аппарата и </a:t>
            </a:r>
            <a:r>
              <a:rPr lang="ru-RU" sz="2400" b="1" i="1" kern="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схему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его спуска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920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Задача  спуска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7411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052513"/>
            <a:ext cx="8785225" cy="525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60000" indent="-3600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Получена оценка величины скорости (10.918 км/с) и угла входа (4.96°) КА в атмосферу</a:t>
            </a:r>
          </a:p>
          <a:p>
            <a:pPr marL="360000" indent="-3600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Использование аэродинамического качества (и его управление) для комфортабельности входа КА в атмосферу</a:t>
            </a:r>
          </a:p>
          <a:p>
            <a:pPr marL="360000" indent="-3600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Проанализированы варианты выбора проектного аэродинамического качества: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Разработка аппарата в форме затуплённого конуса со смещённым центром масс: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0.25 ÷ 0.4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Планерные варианты с 1.5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&lt; K &lt; 2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(менее вероятно)</a:t>
            </a:r>
          </a:p>
          <a:p>
            <a:pPr marL="360000" indent="-3600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Баллистический сценарий спуска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Один-два рикошета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Режим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квазистационарного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планирования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199312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0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Анализ условий входа в атмосферу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8435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8823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Вход в атмосферу</a:t>
            </a:r>
          </a:p>
          <a:p>
            <a:pPr algn="ctr">
              <a:defRPr/>
            </a:pPr>
            <a:r>
              <a:rPr lang="ru-RU" sz="20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Зависимость: угол наклона / относительная скорость</a:t>
            </a:r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052513"/>
            <a:ext cx="8713787" cy="532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2053" name="Picture 6" descr="Логотип ИПМ РА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85750" y="1412875"/>
            <a:ext cx="8678863" cy="482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Проведение расчетов по оценке распределения «окон» для спуска возвращаемого аппарата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Поиск «окон» оценивается при анализе эволюции орбиты и выполнении начальных и граничных условий.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Начальные условия определяются значениями большой полуоси, эксцентриситета и наклонения орбиты.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Граничные условия:</a:t>
            </a:r>
          </a:p>
          <a:p>
            <a:pPr marL="817200" indent="-2772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§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Перигей находится над «окном»: </a:t>
            </a:r>
          </a:p>
          <a:p>
            <a:pPr marL="817200" indent="-2772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§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Высота перигея не превышает заданную для спуска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: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168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Распределение «окон» спуска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5724525" y="4292600"/>
          <a:ext cx="3228975" cy="503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Equation" r:id="rId4" imgW="1625400" imgH="253800" progId="Equation.DSMT4">
                  <p:embed/>
                </p:oleObj>
              </mc:Choice>
              <mc:Fallback>
                <p:oleObj name="Equation" r:id="rId4" imgW="1625400" imgH="2538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525" y="4292600"/>
                        <a:ext cx="3228975" cy="503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1" name="Object 4"/>
          <p:cNvGraphicFramePr>
            <a:graphicFrameLocks noChangeAspect="1"/>
          </p:cNvGraphicFramePr>
          <p:nvPr/>
        </p:nvGraphicFramePr>
        <p:xfrm>
          <a:off x="6659563" y="5229225"/>
          <a:ext cx="1362075" cy="477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Equation" r:id="rId6" imgW="685800" imgH="241200" progId="Equation.DSMT4">
                  <p:embed/>
                </p:oleObj>
              </mc:Choice>
              <mc:Fallback>
                <p:oleObj name="Equation" r:id="rId6" imgW="685800" imgH="2412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9563" y="5229225"/>
                        <a:ext cx="1362075" cy="4778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3078" name="Picture 6" descr="Логотип ИПМ РА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85750" y="1341438"/>
            <a:ext cx="8678863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Уточняемые параметры: аргумент перигея </a:t>
            </a:r>
            <a:r>
              <a:rPr lang="el-GR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ω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начальной орбиты, дата и время старта КА.</a:t>
            </a:r>
          </a:p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Решение краевой задачи можно разделить на 2 автономных этапа: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Поиск параметров для прохождения интервала по широте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817200" indent="-457200">
              <a:spcBef>
                <a:spcPts val="1800"/>
              </a:spcBef>
              <a:buClr>
                <a:srgbClr val="800000"/>
              </a:buClr>
              <a:buSzPct val="90000"/>
              <a:buFontTx/>
              <a:buAutoNum type="arabicParenR" startAt="2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Вычисление поправки по времени, чтобы попасть в нужный интервал долготы гринвичской вращательной системе координат</a:t>
            </a:r>
          </a:p>
          <a:p>
            <a:pPr marL="817200" indent="-457200">
              <a:spcBef>
                <a:spcPts val="1800"/>
              </a:spcBef>
              <a:buClr>
                <a:srgbClr val="800000"/>
              </a:buClr>
              <a:buSzPct val="90000"/>
              <a:buFontTx/>
              <a:buAutoNum type="arabicParenR" startAt="2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817200" indent="-457200">
              <a:spcBef>
                <a:spcPts val="1800"/>
              </a:spcBef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817200" indent="-457200">
              <a:spcBef>
                <a:spcPts val="1800"/>
              </a:spcBef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168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Поиск  «оптимальной» орбиты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1187450" y="3500438"/>
          <a:ext cx="3302000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Equation" r:id="rId4" imgW="1663560" imgH="228600" progId="Equation.DSMT4">
                  <p:embed/>
                </p:oleObj>
              </mc:Choice>
              <mc:Fallback>
                <p:oleObj name="Equation" r:id="rId4" imgW="1663560" imgH="2286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450" y="3500438"/>
                        <a:ext cx="3302000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4356100" y="1905000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Equation" r:id="rId6" imgW="914400" imgH="198720" progId="Equation.DSMT4">
                  <p:embed/>
                </p:oleObj>
              </mc:Choice>
              <mc:Fallback>
                <p:oleObj name="Equation" r:id="rId6" imgW="914400" imgH="19872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6100" y="1905000"/>
                        <a:ext cx="914400" cy="198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187450" y="5229225"/>
          <a:ext cx="2800350" cy="503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Equation" r:id="rId8" imgW="1269720" imgH="228600" progId="Equation.DSMT4">
                  <p:embed/>
                </p:oleObj>
              </mc:Choice>
              <mc:Fallback>
                <p:oleObj name="Equation" r:id="rId8" imgW="1269720" imgH="2286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450" y="5229225"/>
                        <a:ext cx="2800350" cy="503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4102" name="Picture 6" descr="Логотип ИПМ РА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50825" y="1052513"/>
            <a:ext cx="8713788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Оптимальная орбита в течение 1 года:</a:t>
            </a:r>
          </a:p>
          <a:p>
            <a:pPr marL="623888" indent="-276225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§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Перигей находится постоянно над «окном спуска»:</a:t>
            </a:r>
          </a:p>
          <a:p>
            <a:pPr marL="623888" indent="-276225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§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  <a:sym typeface="Symbol"/>
            </a:endParaRPr>
          </a:p>
          <a:p>
            <a:pPr marL="623888" indent="-276225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§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Высота перигея выше минимально допустимой:</a:t>
            </a:r>
          </a:p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ts val="18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Методы и последовательность поиска «оптимальной» орбиты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Начальное приближение ‒ аналитические схемы</a:t>
            </a: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Анализ «пучков» фазовых траекторий, вычисляемых на базе численно-аналитической теории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THEONA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  <a:sym typeface="Symbol"/>
            </a:endParaRP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buFontTx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Уточнение полученного решения с помощью численного интегрирования (из библиотеки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ESTK)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  <a:sym typeface="Symbol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168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Исследование эволюции орбиты</a:t>
            </a:r>
          </a:p>
        </p:txBody>
      </p:sp>
      <p:graphicFrame>
        <p:nvGraphicFramePr>
          <p:cNvPr id="4098" name="Object 3"/>
          <p:cNvGraphicFramePr>
            <a:graphicFrameLocks noChangeAspect="1"/>
          </p:cNvGraphicFramePr>
          <p:nvPr/>
        </p:nvGraphicFramePr>
        <p:xfrm>
          <a:off x="4356100" y="1905000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Equation" r:id="rId4" imgW="914400" imgH="198720" progId="Equation.DSMT4">
                  <p:embed/>
                </p:oleObj>
              </mc:Choice>
              <mc:Fallback>
                <p:oleObj name="Equation" r:id="rId4" imgW="914400" imgH="19872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6100" y="1905000"/>
                        <a:ext cx="914400" cy="198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5"/>
          <p:cNvGraphicFramePr>
            <a:graphicFrameLocks noChangeAspect="1"/>
          </p:cNvGraphicFramePr>
          <p:nvPr/>
        </p:nvGraphicFramePr>
        <p:xfrm>
          <a:off x="1042988" y="1989138"/>
          <a:ext cx="2268537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Equation" r:id="rId6" imgW="1143000" imgH="177480" progId="Equation.DSMT4">
                  <p:embed/>
                </p:oleObj>
              </mc:Choice>
              <mc:Fallback>
                <p:oleObj name="Equation" r:id="rId6" imgW="1143000" imgH="17748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2988" y="1989138"/>
                        <a:ext cx="2268537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0" name="Object 7"/>
          <p:cNvGraphicFramePr>
            <a:graphicFrameLocks noChangeAspect="1"/>
          </p:cNvGraphicFramePr>
          <p:nvPr/>
        </p:nvGraphicFramePr>
        <p:xfrm>
          <a:off x="1042988" y="2852738"/>
          <a:ext cx="1368425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Equation" r:id="rId8" imgW="622080" imgH="241200" progId="Equation.DSMT4">
                  <p:embed/>
                </p:oleObj>
              </mc:Choice>
              <mc:Fallback>
                <p:oleObj name="Equation" r:id="rId8" imgW="622080" imgH="241200" progId="Equation.DSMT4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2988" y="2852738"/>
                        <a:ext cx="1368425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5125" name="Picture 6" descr="Логотип ИПМ РА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341438"/>
            <a:ext cx="8785225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ü"/>
              <a:defRPr/>
            </a:pP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Лидов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М.Л., Эволюция орбит искусственных спутников планет под действием гравитационных возмущений внешних тел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1961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]:</a:t>
            </a: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4625" indent="-4763">
              <a:spcBef>
                <a:spcPts val="600"/>
              </a:spcBef>
              <a:buClr>
                <a:srgbClr val="800000"/>
              </a:buClr>
              <a:buSzPct val="90000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После двукратного осреднения возмущающей функции предложен безразмерный параметр, который разделяет преимущественное влияние динамического сжатия Земли (</a:t>
            </a:r>
            <a:r>
              <a:rPr lang="el-GR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&gt;1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174625" indent="-4763">
              <a:spcBef>
                <a:spcPts val="0"/>
              </a:spcBef>
              <a:buClr>
                <a:srgbClr val="800000"/>
              </a:buClr>
              <a:buSzPct val="90000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 притяжения Луны (</a:t>
            </a:r>
            <a:r>
              <a:rPr lang="el-GR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en-US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&lt;1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):</a:t>
            </a:r>
            <a:endParaRPr lang="en-US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defRPr/>
            </a:pPr>
            <a:endParaRPr lang="en-US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817200" indent="-457200">
              <a:spcBef>
                <a:spcPts val="600"/>
              </a:spcBef>
              <a:buClr>
                <a:srgbClr val="800000"/>
              </a:buClr>
              <a:buSzPct val="90000"/>
              <a:defRPr/>
            </a:pPr>
            <a:endParaRPr lang="en-US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4625" indent="-4763">
              <a:spcBef>
                <a:spcPts val="3000"/>
              </a:spcBef>
              <a:buClr>
                <a:srgbClr val="800000"/>
              </a:buClr>
              <a:buSzPct val="90000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Для начальной орбиты нашего ИСЗ: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2723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Аналитические схемы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4211638" y="3860800"/>
          <a:ext cx="4230687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9" name="Equation" r:id="rId4" imgW="2336760" imgH="533160" progId="Equation.DSMT4">
                  <p:embed/>
                </p:oleObj>
              </mc:Choice>
              <mc:Fallback>
                <p:oleObj name="Equation" r:id="rId4" imgW="2336760" imgH="53316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638" y="3860800"/>
                        <a:ext cx="4230687" cy="965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5580063" y="5300663"/>
          <a:ext cx="2203450" cy="407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Equation" r:id="rId6" imgW="1091880" imgH="203040" progId="Equation.DSMT4">
                  <p:embed/>
                </p:oleObj>
              </mc:Choice>
              <mc:Fallback>
                <p:oleObj name="Equation" r:id="rId6" imgW="1091880" imgH="20304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0063" y="5300663"/>
                        <a:ext cx="2203450" cy="4079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8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ru-RU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ru-RU"/>
          </a:p>
        </p:txBody>
      </p:sp>
      <p:sp>
        <p:nvSpPr>
          <p:cNvPr id="6148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ru-RU"/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/>
        </p:nvGraphicFramePr>
        <p:xfrm>
          <a:off x="-12700" y="0"/>
          <a:ext cx="91567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Слайд" r:id="rId3" imgW="4570541" imgH="3427323" progId="PowerPoint.Slide.12">
                  <p:embed/>
                </p:oleObj>
              </mc:Choice>
              <mc:Fallback>
                <p:oleObj name="Слайд" r:id="rId3" imgW="4570541" imgH="3427323" progId="PowerPoint.Slide.1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2700" y="0"/>
                        <a:ext cx="9156700" cy="6858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7174" name="Picture 6" descr="Логотип ИПМ РА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920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Долгопериодические возмущения</a:t>
            </a:r>
          </a:p>
        </p:txBody>
      </p:sp>
      <p:graphicFrame>
        <p:nvGraphicFramePr>
          <p:cNvPr id="7170" name="Object 6"/>
          <p:cNvGraphicFramePr>
            <a:graphicFrameLocks noChangeAspect="1"/>
          </p:cNvGraphicFramePr>
          <p:nvPr/>
        </p:nvGraphicFramePr>
        <p:xfrm>
          <a:off x="179388" y="1268413"/>
          <a:ext cx="792162" cy="333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6" name="Equation" r:id="rId4" imgW="431425" imgH="177646" progId="Equation.DSMT4">
                  <p:embed/>
                </p:oleObj>
              </mc:Choice>
              <mc:Fallback>
                <p:oleObj name="Equation" r:id="rId4" imgW="431425" imgH="177646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1268413"/>
                        <a:ext cx="792162" cy="333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1" name="Object 2"/>
          <p:cNvGraphicFramePr>
            <a:graphicFrameLocks noChangeAspect="1"/>
          </p:cNvGraphicFramePr>
          <p:nvPr/>
        </p:nvGraphicFramePr>
        <p:xfrm>
          <a:off x="179388" y="1916113"/>
          <a:ext cx="8742362" cy="1905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7" name="Equation" r:id="rId6" imgW="4673520" imgH="1015920" progId="Equation.DSMT4">
                  <p:embed/>
                </p:oleObj>
              </mc:Choice>
              <mc:Fallback>
                <p:oleObj name="Equation" r:id="rId6" imgW="4673520" imgH="101592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1916113"/>
                        <a:ext cx="8742362" cy="1905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2" name="Object 3"/>
          <p:cNvGraphicFramePr>
            <a:graphicFrameLocks noChangeAspect="1"/>
          </p:cNvGraphicFramePr>
          <p:nvPr/>
        </p:nvGraphicFramePr>
        <p:xfrm>
          <a:off x="179388" y="4221163"/>
          <a:ext cx="8699500" cy="1655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Equation" r:id="rId8" imgW="4952880" imgH="939600" progId="Equation.DSMT4">
                  <p:embed/>
                </p:oleObj>
              </mc:Choice>
              <mc:Fallback>
                <p:oleObj name="Equation" r:id="rId8" imgW="4952880" imgH="9396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4221163"/>
                        <a:ext cx="8699500" cy="1655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936625"/>
          </a:xfrm>
        </p:spPr>
        <p:txBody>
          <a:bodyPr/>
          <a:lstStyle/>
          <a:p>
            <a:pPr eaLnBrk="1" hangingPunct="1"/>
            <a:r>
              <a:rPr lang="ru-RU" sz="3200" smtClean="0">
                <a:solidFill>
                  <a:srgbClr val="FF0000"/>
                </a:solidFill>
              </a:rPr>
              <a:t>Преимущества </a:t>
            </a:r>
            <a:r>
              <a:rPr lang="en-US" sz="3200" smtClean="0">
                <a:solidFill>
                  <a:srgbClr val="FF0000"/>
                </a:solidFill>
              </a:rPr>
              <a:t> THEONA</a:t>
            </a:r>
            <a:endParaRPr lang="ru-RU" sz="3200" smtClean="0">
              <a:solidFill>
                <a:srgbClr val="FF0000"/>
              </a:solidFill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285875"/>
            <a:ext cx="8391525" cy="5000625"/>
          </a:xfrm>
        </p:spPr>
        <p:txBody>
          <a:bodyPr/>
          <a:lstStyle/>
          <a:p>
            <a:pPr eaLnBrk="1" hangingPunct="1">
              <a:lnSpc>
                <a:spcPct val="110000"/>
              </a:lnSpc>
              <a:spcBef>
                <a:spcPct val="6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3"/>
              </a:buBlip>
            </a:pP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Прямое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соответствие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эйлеровых элементов орбиты КА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и его векторов состояния  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без необходимости их дополнительного согласования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110000"/>
              </a:lnSpc>
              <a:spcBef>
                <a:spcPct val="6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3"/>
              </a:buBlip>
            </a:pP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Аналитическое интегрирование с использованием специальных функций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обеспечивает эффективное вычисление других возмущений</a:t>
            </a:r>
            <a:endParaRPr lang="en-US" sz="24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110000"/>
              </a:lnSpc>
              <a:spcBef>
                <a:spcPct val="5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3"/>
              </a:buBlip>
            </a:pP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Орбитальный прогноз на основе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THEONA</a:t>
            </a:r>
            <a:r>
              <a:rPr lang="fr-FR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с высоким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быстродействием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(~1000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раз, чем при численном интегрировании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и хорошей точностью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относительная погрешность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~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ru-RU" sz="2400" baseline="30000" smtClean="0">
                <a:latin typeface="Times New Roman" pitchFamily="18" charset="0"/>
                <a:cs typeface="Times New Roman" pitchFamily="18" charset="0"/>
              </a:rPr>
              <a:t> -9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 для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THEONA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 первой версии и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~ 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ru-RU" sz="2400" baseline="30000" smtClean="0">
                <a:latin typeface="Times New Roman" pitchFamily="18" charset="0"/>
                <a:cs typeface="Times New Roman" pitchFamily="18" charset="0"/>
              </a:rPr>
              <a:t> -12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  для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THEONA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 второй версии – 3</a:t>
            </a:r>
            <a:r>
              <a:rPr lang="ru-RU" sz="2400" baseline="30000" smtClean="0">
                <a:latin typeface="Times New Roman" pitchFamily="18" charset="0"/>
                <a:cs typeface="Times New Roman" pitchFamily="18" charset="0"/>
              </a:rPr>
              <a:t>го</a:t>
            </a:r>
            <a:r>
              <a:rPr lang="ru-RU" sz="2400" smtClean="0">
                <a:latin typeface="Times New Roman" pitchFamily="18" charset="0"/>
                <a:cs typeface="Times New Roman" pitchFamily="18" charset="0"/>
              </a:rPr>
              <a:t> порядка точности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pic>
        <p:nvPicPr>
          <p:cNvPr id="8197" name="Picture 3" descr="Логотип ИПМ РАН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45400" y="188913"/>
            <a:ext cx="1498600" cy="719137"/>
          </a:xfrm>
        </p:spPr>
      </p:pic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graphicFrame>
        <p:nvGraphicFramePr>
          <p:cNvPr id="8194" name="Object 8"/>
          <p:cNvGraphicFramePr>
            <a:graphicFrameLocks noChangeAspect="1"/>
          </p:cNvGraphicFramePr>
          <p:nvPr/>
        </p:nvGraphicFramePr>
        <p:xfrm>
          <a:off x="3857625" y="1714500"/>
          <a:ext cx="1295400" cy="500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0" name="Equation" r:id="rId5" imgW="685800" imgH="304560" progId="Equation.DSMT4">
                  <p:embed/>
                </p:oleObj>
              </mc:Choice>
              <mc:Fallback>
                <p:oleObj name="Equation" r:id="rId5" imgW="685800" imgH="304560" progId="Equation.DSMT4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7625" y="1714500"/>
                        <a:ext cx="1295400" cy="500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7991475" cy="936625"/>
          </a:xfrm>
        </p:spPr>
        <p:txBody>
          <a:bodyPr/>
          <a:lstStyle/>
          <a:p>
            <a:pPr eaLnBrk="1" hangingPunct="1"/>
            <a:r>
              <a:rPr lang="ru-RU" sz="3200" smtClean="0">
                <a:solidFill>
                  <a:srgbClr val="FF0000"/>
                </a:solidFill>
              </a:rPr>
              <a:t>Основные принципы</a:t>
            </a:r>
            <a:r>
              <a:rPr lang="en-US" sz="3200" smtClean="0">
                <a:solidFill>
                  <a:srgbClr val="FF0000"/>
                </a:solidFill>
              </a:rPr>
              <a:t> THEONA</a:t>
            </a:r>
            <a:endParaRPr lang="ru-RU" sz="3200" smtClean="0">
              <a:solidFill>
                <a:srgbClr val="FF0000"/>
              </a:solidFill>
            </a:endParaRPr>
          </a:p>
        </p:txBody>
      </p:sp>
      <p:pic>
        <p:nvPicPr>
          <p:cNvPr id="9222" name="Picture 4" descr="Логотип ИПМ РАН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45400" y="188913"/>
            <a:ext cx="1498600" cy="719137"/>
          </a:xfrm>
        </p:spPr>
      </p:pic>
      <p:sp>
        <p:nvSpPr>
          <p:cNvPr id="9223" name="Rectangle 5"/>
          <p:cNvSpPr>
            <a:spLocks noChangeArrowheads="1"/>
          </p:cNvSpPr>
          <p:nvPr/>
        </p:nvSpPr>
        <p:spPr bwMode="auto">
          <a:xfrm>
            <a:off x="0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sp>
        <p:nvSpPr>
          <p:cNvPr id="9224" name="Rectangle 7"/>
          <p:cNvSpPr>
            <a:spLocks noChangeArrowheads="1"/>
          </p:cNvSpPr>
          <p:nvPr/>
        </p:nvSpPr>
        <p:spPr bwMode="auto">
          <a:xfrm>
            <a:off x="250825" y="1412875"/>
            <a:ext cx="8713788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5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4"/>
              </a:buBlip>
            </a:pP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Промежуточная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орбита (с эйлеровыми элементами     )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основывается на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точном решении (в квадратурах) Обобщённой задачи 2</a:t>
            </a:r>
            <a:r>
              <a:rPr lang="ru-RU" sz="2400" baseline="300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х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неподвижных центров 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(GP2FC) [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Е.П.Аксёнов, Е.А.Гребеников, В.Г.Дёмин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]</a:t>
            </a:r>
          </a:p>
          <a:p>
            <a:pPr marL="342900" indent="-342900">
              <a:spcBef>
                <a:spcPct val="5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4"/>
              </a:buBlip>
            </a:pP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Повитковое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”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аналитическое интегрирование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342900" indent="-342900">
              <a:spcBef>
                <a:spcPct val="50000"/>
              </a:spcBef>
              <a:buClr>
                <a:srgbClr val="800000"/>
              </a:buClr>
              <a:buSzPct val="90000"/>
              <a:buFont typeface="Wingdings" pitchFamily="2" charset="2"/>
              <a:buNone/>
            </a:pPr>
            <a:endParaRPr lang="en-US" sz="240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5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4"/>
              </a:buBlip>
            </a:pP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Возмущения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оскулирующих эйлеровых элементов внутри каждого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шага вычисляются аналитически</a:t>
            </a:r>
            <a:endParaRPr lang="en-US" sz="240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50000"/>
              </a:spcBef>
              <a:buClr>
                <a:srgbClr val="800000"/>
              </a:buClr>
              <a:buSzPct val="90000"/>
              <a:buFont typeface="Wingdings" pitchFamily="2" charset="2"/>
              <a:buBlip>
                <a:blip r:embed="rId4"/>
              </a:buBlip>
            </a:pP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Аналитические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“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возмущённые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”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интегралы</a:t>
            </a:r>
            <a:r>
              <a:rPr lang="en-US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используют специальные функции от орбитальных элементов</a:t>
            </a:r>
            <a:endParaRPr lang="en-US" sz="240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218" name="Object 8"/>
          <p:cNvGraphicFramePr>
            <a:graphicFrameLocks noChangeAspect="1"/>
          </p:cNvGraphicFramePr>
          <p:nvPr>
            <p:ph sz="quarter" idx="3"/>
          </p:nvPr>
        </p:nvGraphicFramePr>
        <p:xfrm>
          <a:off x="1619250" y="3573463"/>
          <a:ext cx="2736850" cy="49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6" name="Equation" r:id="rId5" imgW="1409700" imgH="254000" progId="Equation.DSMT4">
                  <p:embed/>
                </p:oleObj>
              </mc:Choice>
              <mc:Fallback>
                <p:oleObj name="Equation" r:id="rId5" imgW="1409700" imgH="254000" progId="Equation.DSMT4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3573463"/>
                        <a:ext cx="2736850" cy="492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9" name="Object 9"/>
          <p:cNvGraphicFramePr>
            <a:graphicFrameLocks noChangeAspect="1"/>
          </p:cNvGraphicFramePr>
          <p:nvPr/>
        </p:nvGraphicFramePr>
        <p:xfrm>
          <a:off x="2484438" y="4149725"/>
          <a:ext cx="923925" cy="461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Equation" r:id="rId7" imgW="431640" imgH="253800" progId="Equation.DSMT4">
                  <p:embed/>
                </p:oleObj>
              </mc:Choice>
              <mc:Fallback>
                <p:oleObj name="Equation" r:id="rId7" imgW="431640" imgH="253800" progId="Equation.DSMT4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4438" y="4149725"/>
                        <a:ext cx="923925" cy="461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0" name="Object 1"/>
          <p:cNvGraphicFramePr>
            <a:graphicFrameLocks noChangeAspect="1"/>
          </p:cNvGraphicFramePr>
          <p:nvPr/>
        </p:nvGraphicFramePr>
        <p:xfrm>
          <a:off x="7380288" y="1412875"/>
          <a:ext cx="325437" cy="481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8" name="Equation" r:id="rId9" imgW="152280" imgH="228600" progId="Equation.DSMT4">
                  <p:embed/>
                </p:oleObj>
              </mc:Choice>
              <mc:Fallback>
                <p:oleObj name="Equation" r:id="rId9" imgW="152280" imgH="228600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80288" y="1412875"/>
                        <a:ext cx="325437" cy="481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7961312" cy="936625"/>
          </a:xfrm>
        </p:spPr>
        <p:txBody>
          <a:bodyPr/>
          <a:lstStyle/>
          <a:p>
            <a:pPr eaLnBrk="1" hangingPunct="1"/>
            <a:r>
              <a:rPr lang="ru-RU" sz="3200" smtClean="0">
                <a:solidFill>
                  <a:srgbClr val="FF0000"/>
                </a:solidFill>
              </a:rPr>
              <a:t>Специальные функции</a:t>
            </a:r>
          </a:p>
        </p:txBody>
      </p:sp>
      <p:pic>
        <p:nvPicPr>
          <p:cNvPr id="10249" name="Picture 3" descr="Логотип ИПМ РАН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45400" y="188913"/>
            <a:ext cx="1498600" cy="719137"/>
          </a:xfrm>
        </p:spPr>
      </p:pic>
      <p:sp>
        <p:nvSpPr>
          <p:cNvPr id="189444" name="Rectangle 4"/>
          <p:cNvSpPr>
            <a:spLocks noChangeArrowheads="1"/>
          </p:cNvSpPr>
          <p:nvPr/>
        </p:nvSpPr>
        <p:spPr bwMode="auto">
          <a:xfrm>
            <a:off x="250825" y="1125538"/>
            <a:ext cx="8640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50000"/>
              </a:spcBef>
              <a:buClr>
                <a:srgbClr val="800000"/>
              </a:buClr>
              <a:buSzPct val="90000"/>
              <a:buFontTx/>
              <a:buBlip>
                <a:blip r:embed="rId4"/>
              </a:buBlip>
              <a:defRPr/>
            </a:pPr>
            <a:r>
              <a:rPr lang="ru-RU" sz="2400" i="1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rPr>
              <a:t>Функции двух переменных</a:t>
            </a:r>
            <a:r>
              <a:rPr lang="en-US" sz="2400" i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rPr>
              <a:t>:</a:t>
            </a:r>
            <a:endParaRPr lang="en-US" sz="2400" i="1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cs typeface="+mn-cs"/>
            </a:endParaRPr>
          </a:p>
        </p:txBody>
      </p:sp>
      <p:sp>
        <p:nvSpPr>
          <p:cNvPr id="10251" name="Rectangle 5"/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graphicFrame>
        <p:nvGraphicFramePr>
          <p:cNvPr id="10242" name="Object 6"/>
          <p:cNvGraphicFramePr>
            <a:graphicFrameLocks noChangeAspect="1"/>
          </p:cNvGraphicFramePr>
          <p:nvPr/>
        </p:nvGraphicFramePr>
        <p:xfrm>
          <a:off x="827088" y="1628775"/>
          <a:ext cx="6608762" cy="884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5" name="Equation" r:id="rId5" imgW="3848040" imgH="482400" progId="Equation.DSMT4">
                  <p:embed/>
                </p:oleObj>
              </mc:Choice>
              <mc:Fallback>
                <p:oleObj name="Equation" r:id="rId5" imgW="3848040" imgH="482400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088" y="1628775"/>
                        <a:ext cx="6608762" cy="884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2" name="Rectangle 7"/>
          <p:cNvSpPr>
            <a:spLocks noChangeArrowheads="1"/>
          </p:cNvSpPr>
          <p:nvPr/>
        </p:nvSpPr>
        <p:spPr bwMode="auto">
          <a:xfrm>
            <a:off x="500063" y="4500563"/>
            <a:ext cx="7500937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800000"/>
              </a:buClr>
              <a:buFont typeface="Wingdings" pitchFamily="2" charset="2"/>
              <a:buChar char="ü"/>
            </a:pPr>
            <a:r>
              <a:rPr lang="ru-RU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Коэффициенты Ганзена </a:t>
            </a:r>
            <a:r>
              <a:rPr lang="ru-RU" sz="2000">
                <a:solidFill>
                  <a:srgbClr val="0070C0"/>
                </a:solidFill>
              </a:rPr>
              <a:t>являются частным случаем</a:t>
            </a:r>
            <a:r>
              <a:rPr lang="en-US" sz="2000">
                <a:solidFill>
                  <a:srgbClr val="0070C0"/>
                </a:solidFill>
              </a:rPr>
              <a:t>:</a:t>
            </a:r>
          </a:p>
        </p:txBody>
      </p:sp>
      <p:sp>
        <p:nvSpPr>
          <p:cNvPr id="10253" name="Rectangle 8"/>
          <p:cNvSpPr>
            <a:spLocks noChangeArrowheads="1"/>
          </p:cNvSpPr>
          <p:nvPr/>
        </p:nvSpPr>
        <p:spPr bwMode="auto">
          <a:xfrm>
            <a:off x="0" y="31956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sp>
        <p:nvSpPr>
          <p:cNvPr id="10254" name="Rectangle 9"/>
          <p:cNvSpPr>
            <a:spLocks noChangeArrowheads="1"/>
          </p:cNvSpPr>
          <p:nvPr/>
        </p:nvSpPr>
        <p:spPr bwMode="auto">
          <a:xfrm>
            <a:off x="0" y="3243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graphicFrame>
        <p:nvGraphicFramePr>
          <p:cNvPr id="10243" name="Object 10"/>
          <p:cNvGraphicFramePr>
            <a:graphicFrameLocks noChangeAspect="1"/>
          </p:cNvGraphicFramePr>
          <p:nvPr/>
        </p:nvGraphicFramePr>
        <p:xfrm>
          <a:off x="1000125" y="4929188"/>
          <a:ext cx="3792538" cy="581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6" name="Equation" r:id="rId7" imgW="2006280" imgH="304560" progId="Equation.DSMT4">
                  <p:embed/>
                </p:oleObj>
              </mc:Choice>
              <mc:Fallback>
                <p:oleObj name="Equation" r:id="rId7" imgW="2006280" imgH="304560" progId="Equation.DSMT4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25" y="4929188"/>
                        <a:ext cx="3792538" cy="581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5" name="Rectangle 11"/>
          <p:cNvSpPr>
            <a:spLocks noChangeArrowheads="1"/>
          </p:cNvSpPr>
          <p:nvPr/>
        </p:nvSpPr>
        <p:spPr bwMode="auto">
          <a:xfrm>
            <a:off x="500063" y="3071813"/>
            <a:ext cx="709612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800000"/>
              </a:buClr>
              <a:buFont typeface="Wingdings" pitchFamily="2" charset="2"/>
              <a:buChar char="ü"/>
            </a:pPr>
            <a:r>
              <a:rPr lang="ru-RU" sz="2000">
                <a:solidFill>
                  <a:srgbClr val="0070C0"/>
                </a:solidFill>
              </a:rPr>
              <a:t>Связь  с </a:t>
            </a:r>
            <a:r>
              <a:rPr lang="ru-RU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цилиндрическими функциями Бесселя </a:t>
            </a:r>
            <a:r>
              <a:rPr lang="en-US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ru-RU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рода </a:t>
            </a:r>
            <a:r>
              <a:rPr lang="ru-RU" sz="2000">
                <a:solidFill>
                  <a:srgbClr val="0070C0"/>
                </a:solidFill>
              </a:rPr>
              <a:t>и </a:t>
            </a:r>
            <a:r>
              <a:rPr lang="en-US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ru-RU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модифицированными</a:t>
            </a:r>
            <a:r>
              <a:rPr lang="en-US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” </a:t>
            </a:r>
            <a:r>
              <a:rPr lang="ru-RU" sz="220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функциями Якоби</a:t>
            </a:r>
            <a:r>
              <a:rPr lang="ru-RU" sz="2000">
                <a:solidFill>
                  <a:srgbClr val="0070C0"/>
                </a:solidFill>
              </a:rPr>
              <a:t> </a:t>
            </a:r>
            <a:r>
              <a:rPr lang="en-US" sz="2000">
                <a:solidFill>
                  <a:srgbClr val="0070C0"/>
                </a:solidFill>
              </a:rPr>
              <a:t>:</a:t>
            </a:r>
          </a:p>
        </p:txBody>
      </p:sp>
      <p:sp>
        <p:nvSpPr>
          <p:cNvPr id="10256" name="Rectangle 13"/>
          <p:cNvSpPr>
            <a:spLocks noChangeArrowheads="1"/>
          </p:cNvSpPr>
          <p:nvPr/>
        </p:nvSpPr>
        <p:spPr bwMode="auto">
          <a:xfrm>
            <a:off x="0" y="31861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graphicFrame>
        <p:nvGraphicFramePr>
          <p:cNvPr id="10244" name="Object 14"/>
          <p:cNvGraphicFramePr>
            <a:graphicFrameLocks noChangeAspect="1"/>
          </p:cNvGraphicFramePr>
          <p:nvPr/>
        </p:nvGraphicFramePr>
        <p:xfrm>
          <a:off x="1000125" y="3714750"/>
          <a:ext cx="5110163" cy="81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7" name="Equation" r:id="rId9" imgW="2717640" imgH="431640" progId="Equation.DSMT4">
                  <p:embed/>
                </p:oleObj>
              </mc:Choice>
              <mc:Fallback>
                <p:oleObj name="Equation" r:id="rId9" imgW="2717640" imgH="431640" progId="Equation.DSMT4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25" y="3714750"/>
                        <a:ext cx="5110163" cy="819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7" name="Rectangle 15"/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sp>
        <p:nvSpPr>
          <p:cNvPr id="10258" name="Rectangle 3"/>
          <p:cNvSpPr>
            <a:spLocks noChangeArrowheads="1"/>
          </p:cNvSpPr>
          <p:nvPr/>
        </p:nvSpPr>
        <p:spPr bwMode="auto">
          <a:xfrm>
            <a:off x="0" y="31956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sp>
        <p:nvSpPr>
          <p:cNvPr id="10259" name="Rectangle 5"/>
          <p:cNvSpPr>
            <a:spLocks noChangeArrowheads="1"/>
          </p:cNvSpPr>
          <p:nvPr/>
        </p:nvSpPr>
        <p:spPr bwMode="auto">
          <a:xfrm>
            <a:off x="755650" y="2500313"/>
            <a:ext cx="601663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800000"/>
              </a:buClr>
            </a:pPr>
            <a:r>
              <a:rPr lang="ru-RU" sz="1800">
                <a:solidFill>
                  <a:srgbClr val="0070C0"/>
                </a:solidFill>
              </a:rPr>
              <a:t>где</a:t>
            </a:r>
            <a:endParaRPr lang="en-US" sz="1800">
              <a:solidFill>
                <a:srgbClr val="0070C0"/>
              </a:solidFill>
            </a:endParaRPr>
          </a:p>
        </p:txBody>
      </p:sp>
      <p:sp>
        <p:nvSpPr>
          <p:cNvPr id="10260" name="Rectangle 7"/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sp>
        <p:nvSpPr>
          <p:cNvPr id="1026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endParaRPr lang="ru-RU"/>
          </a:p>
        </p:txBody>
      </p:sp>
      <p:graphicFrame>
        <p:nvGraphicFramePr>
          <p:cNvPr id="10245" name="Object 5"/>
          <p:cNvGraphicFramePr>
            <a:graphicFrameLocks noChangeAspect="1"/>
          </p:cNvGraphicFramePr>
          <p:nvPr/>
        </p:nvGraphicFramePr>
        <p:xfrm>
          <a:off x="1331913" y="2565400"/>
          <a:ext cx="333375" cy="268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8" name="Equation" r:id="rId11" imgW="203040" imgH="164880" progId="Equation.DSMT4">
                  <p:embed/>
                </p:oleObj>
              </mc:Choice>
              <mc:Fallback>
                <p:oleObj name="Equation" r:id="rId11" imgW="203040" imgH="16488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2565400"/>
                        <a:ext cx="333375" cy="2682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2" name="Rectangle 5"/>
          <p:cNvSpPr>
            <a:spLocks noChangeArrowheads="1"/>
          </p:cNvSpPr>
          <p:nvPr/>
        </p:nvSpPr>
        <p:spPr bwMode="auto">
          <a:xfrm>
            <a:off x="1692275" y="2492375"/>
            <a:ext cx="5472113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800000"/>
              </a:buClr>
            </a:pPr>
            <a:r>
              <a:rPr lang="en-US" sz="1800">
                <a:solidFill>
                  <a:srgbClr val="0070C0"/>
                </a:solidFill>
              </a:rPr>
              <a:t>- </a:t>
            </a:r>
            <a:r>
              <a:rPr lang="ru-RU" sz="1800">
                <a:solidFill>
                  <a:srgbClr val="0070C0"/>
                </a:solidFill>
              </a:rPr>
              <a:t>средняя аномалия</a:t>
            </a:r>
            <a:r>
              <a:rPr lang="en-US" sz="1800">
                <a:solidFill>
                  <a:srgbClr val="0070C0"/>
                </a:solidFill>
              </a:rPr>
              <a:t>,</a:t>
            </a:r>
            <a:r>
              <a:rPr lang="ru-RU" sz="1800">
                <a:solidFill>
                  <a:srgbClr val="0070C0"/>
                </a:solidFill>
              </a:rPr>
              <a:t>    </a:t>
            </a:r>
            <a:r>
              <a:rPr lang="en-US" sz="1800">
                <a:solidFill>
                  <a:srgbClr val="0070C0"/>
                </a:solidFill>
              </a:rPr>
              <a:t>     - </a:t>
            </a:r>
            <a:r>
              <a:rPr lang="ru-RU" sz="1800">
                <a:solidFill>
                  <a:srgbClr val="0070C0"/>
                </a:solidFill>
              </a:rPr>
              <a:t>истинная аномалия</a:t>
            </a:r>
            <a:endParaRPr lang="en-US" sz="1800">
              <a:solidFill>
                <a:srgbClr val="0070C0"/>
              </a:solidFill>
            </a:endParaRPr>
          </a:p>
        </p:txBody>
      </p:sp>
      <p:graphicFrame>
        <p:nvGraphicFramePr>
          <p:cNvPr id="10246" name="Object 6"/>
          <p:cNvGraphicFramePr>
            <a:graphicFrameLocks noChangeAspect="1"/>
          </p:cNvGraphicFramePr>
          <p:nvPr/>
        </p:nvGraphicFramePr>
        <p:xfrm>
          <a:off x="4284663" y="2565400"/>
          <a:ext cx="285750" cy="28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9" name="Equation" r:id="rId13" imgW="114120" imgH="139680" progId="Equation.DSMT4">
                  <p:embed/>
                </p:oleObj>
              </mc:Choice>
              <mc:Fallback>
                <p:oleObj name="Equation" r:id="rId13" imgW="114120" imgH="139680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4663" y="2565400"/>
                        <a:ext cx="285750" cy="285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3" name="Rectangle 5"/>
          <p:cNvSpPr>
            <a:spLocks noChangeArrowheads="1"/>
          </p:cNvSpPr>
          <p:nvPr/>
        </p:nvSpPr>
        <p:spPr bwMode="auto">
          <a:xfrm>
            <a:off x="4356100" y="5589588"/>
            <a:ext cx="546100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800000"/>
              </a:buClr>
            </a:pPr>
            <a:r>
              <a:rPr lang="ru-RU" sz="1800">
                <a:solidFill>
                  <a:srgbClr val="0070C0"/>
                </a:solidFill>
              </a:rPr>
              <a:t>где</a:t>
            </a:r>
            <a:endParaRPr lang="en-US" sz="1800">
              <a:solidFill>
                <a:srgbClr val="0070C0"/>
              </a:solidFill>
            </a:endParaRPr>
          </a:p>
        </p:txBody>
      </p:sp>
      <p:graphicFrame>
        <p:nvGraphicFramePr>
          <p:cNvPr id="10247" name="Object 7"/>
          <p:cNvGraphicFramePr>
            <a:graphicFrameLocks noChangeAspect="1"/>
          </p:cNvGraphicFramePr>
          <p:nvPr/>
        </p:nvGraphicFramePr>
        <p:xfrm>
          <a:off x="5003800" y="5373688"/>
          <a:ext cx="3224213" cy="785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0" name="Equation" r:id="rId15" imgW="2031840" imgH="495000" progId="Equation.DSMT4">
                  <p:embed/>
                </p:oleObj>
              </mc:Choice>
              <mc:Fallback>
                <p:oleObj name="Equation" r:id="rId15" imgW="2031840" imgH="495000" progId="Equation.DSMT4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3800" y="5373688"/>
                        <a:ext cx="3224213" cy="785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19459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920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Эволюция орбиты ИСЗ</a:t>
            </a:r>
          </a:p>
        </p:txBody>
      </p:sp>
      <p:pic>
        <p:nvPicPr>
          <p:cNvPr id="19461" name="Picture 2" descr="D:\Alexei\Travaux_KIAM\Апогей_БиоСпутник\23092013\Апогей-ИПМ _Рис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1075"/>
            <a:ext cx="9144000" cy="544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20483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920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kern="0" dirty="0">
                <a:solidFill>
                  <a:srgbClr val="FF0000"/>
                </a:solidFill>
                <a:latin typeface="+mj-lt"/>
                <a:ea typeface="+mj-ea"/>
                <a:cs typeface="Times New Roman" pitchFamily="18" charset="0"/>
              </a:rPr>
              <a:t>Эволюция орбиты ИСЗ</a:t>
            </a:r>
          </a:p>
        </p:txBody>
      </p:sp>
      <p:pic>
        <p:nvPicPr>
          <p:cNvPr id="20485" name="Picture 2" descr="D:\Alexei\Travaux_KIAM\Апогей_БиоСпутник\23092013\Апогей-ИПМ _Рис_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1075"/>
            <a:ext cx="9144000" cy="544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21507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052513"/>
            <a:ext cx="8785225" cy="525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60000" indent="-360000">
              <a:spcBef>
                <a:spcPts val="12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Предложен  класс «устойчивых» орбит КА на протяжении 1 года активного существования. Его преимущества: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Широта перигея орбиты КА практически не изменяется, что обеспечивает регулярное существование перигея над заданной широтой номинального района посадки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Долговременное существование орбиты ИСЗ на пассивном участке без снижения минимальной высоты вне зависимости от аномалий параметров атмосферы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Обеспечение регулярного появления «окон» для спуска ВА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Коррекции для поддержания рабочей орбиты  </a:t>
            </a:r>
            <a:r>
              <a:rPr lang="ru-RU" sz="2400" u="sng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не требуются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Точка схода КА обеспечивается путём выбора вариации долготы перицентра орбиты КА с целью попадания в заданный номинальный район посадки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199312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000" kern="0" dirty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Результаты баллистического анализа</a:t>
            </a:r>
            <a:endParaRPr lang="ru-RU" sz="3000" kern="0" dirty="0">
              <a:solidFill>
                <a:srgbClr val="FF0000"/>
              </a:solidFill>
              <a:latin typeface="+mj-lt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defRPr/>
            </a:pP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XXXVIII  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Академические Чтения по Космонавтике,  2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9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января 201</a:t>
            </a:r>
            <a:r>
              <a:rPr lang="en-US" sz="1800" b="1" dirty="0">
                <a:solidFill>
                  <a:schemeClr val="accent2"/>
                </a:solidFill>
                <a:latin typeface="Arial" pitchFamily="34" charset="0"/>
              </a:rPr>
              <a:t>4</a:t>
            </a:r>
            <a:r>
              <a:rPr lang="ru-RU" sz="1800" b="1" dirty="0">
                <a:solidFill>
                  <a:schemeClr val="accent2"/>
                </a:solidFill>
                <a:latin typeface="Arial" pitchFamily="34" charset="0"/>
              </a:rPr>
              <a:t> г.</a:t>
            </a:r>
            <a:endParaRPr lang="ru-RU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pic>
        <p:nvPicPr>
          <p:cNvPr id="22531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79388" y="1484313"/>
            <a:ext cx="8785225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Дана оценка необходимости проведения коррекций для найденного класса «устойчивых» рабочих орбит КА: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Коррекции для поддержания рабочей орбиты  </a:t>
            </a:r>
            <a:r>
              <a:rPr lang="ru-RU" sz="2400" u="sng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не требуются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Требуются коррекции для формирования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предспусковой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орбиты ВА </a:t>
            </a:r>
          </a:p>
          <a:p>
            <a:pPr marL="720000" indent="-360000">
              <a:spcBef>
                <a:spcPts val="600"/>
              </a:spcBef>
              <a:buClr>
                <a:srgbClr val="800000"/>
              </a:buClr>
              <a:buSzPct val="90000"/>
              <a:buFont typeface="+mj-lt"/>
              <a:buAutoNum type="arabicParenR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Требуются коррекции для парирования ошибок выведения на рабочую орбиту</a:t>
            </a:r>
          </a:p>
          <a:p>
            <a:pPr marL="360000" indent="-360000">
              <a:spcBef>
                <a:spcPts val="600"/>
              </a:spcBef>
              <a:buClr>
                <a:srgbClr val="800000"/>
              </a:buClr>
              <a:buSzPct val="90000"/>
              <a:buFont typeface="Wingdings" pitchFamily="2" charset="2"/>
              <a:buChar char="q"/>
              <a:defRPr/>
            </a:pP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Энергетические затраты коррекции для формирования </a:t>
            </a:r>
            <a:r>
              <a:rPr lang="ru-RU" sz="2400" kern="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предспусковой</a:t>
            </a:r>
            <a:r>
              <a:rPr lang="ru-RU" sz="2400" kern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орбиты ВА зависят от выбора схемы комфортабельного спуска и не превышают 200 м/с для разных вариантов и при различных параметрах ВА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68313" y="188913"/>
            <a:ext cx="74882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sz="3200" kern="0" dirty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Коррекции орбиты КА</a:t>
            </a:r>
            <a:endParaRPr lang="ru-RU" sz="3200" kern="0" dirty="0">
              <a:solidFill>
                <a:srgbClr val="FF0000"/>
              </a:solidFill>
              <a:latin typeface="+mj-lt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0" y="6453188"/>
            <a:ext cx="9144000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ru-RU" sz="1800" b="1">
                <a:solidFill>
                  <a:srgbClr val="3399FF"/>
                </a:solidFill>
                <a:latin typeface="Verdana" pitchFamily="34" charset="0"/>
              </a:rPr>
              <a:t>Баллистический центр ИПМ им. М.В.Келдыша РАН</a:t>
            </a:r>
          </a:p>
        </p:txBody>
      </p:sp>
      <p:pic>
        <p:nvPicPr>
          <p:cNvPr id="23555" name="Picture 6" descr="Логотип ИПМ РА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188913"/>
            <a:ext cx="15113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85750" y="2781300"/>
            <a:ext cx="8678863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defRPr/>
            </a:pPr>
            <a:r>
              <a:rPr lang="ru-RU" sz="4800" i="1" kern="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Спасибо за внимание !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800000"/>
              </a:buClr>
              <a:buSzPct val="90000"/>
              <a:defRPr/>
            </a:pPr>
            <a:endParaRPr lang="ru-RU" sz="2400" kern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500063" y="188913"/>
            <a:ext cx="72866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ru-RU" kern="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Апогей-ИПМ</a:t>
            </a:r>
            <a:r>
              <a:rPr lang="ru-RU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Оформление по умолчанию">
  <a:themeElements>
    <a:clrScheme name="Оформление по умолчанию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Оформление по умолчанию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ru-RU" sz="2800" b="0" i="0" u="none" strike="noStrike" cap="none" normalizeH="0" baseline="0" smtClean="0">
            <a:ln>
              <a:noFill/>
            </a:ln>
            <a:solidFill>
              <a:srgbClr val="333399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ru-RU" sz="2800" b="0" i="0" u="none" strike="noStrike" cap="none" normalizeH="0" baseline="0" smtClean="0">
            <a:ln>
              <a:noFill/>
            </a:ln>
            <a:solidFill>
              <a:srgbClr val="333399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Оформление по умолчанию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11454</TotalTime>
  <Words>1292</Words>
  <Application>Microsoft Office PowerPoint</Application>
  <PresentationFormat>Экран (4:3)</PresentationFormat>
  <Paragraphs>143</Paragraphs>
  <Slides>22</Slides>
  <Notes>0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2</vt:i4>
      </vt:variant>
      <vt:variant>
        <vt:lpstr>Заголовки слайдов</vt:lpstr>
      </vt:variant>
      <vt:variant>
        <vt:i4>22</vt:i4>
      </vt:variant>
    </vt:vector>
  </HeadingPairs>
  <TitlesOfParts>
    <vt:vector size="31" baseType="lpstr">
      <vt:lpstr>Arial</vt:lpstr>
      <vt:lpstr>Calibri</vt:lpstr>
      <vt:lpstr>Times New Roman</vt:lpstr>
      <vt:lpstr>Symbol</vt:lpstr>
      <vt:lpstr>Wingdings</vt:lpstr>
      <vt:lpstr>Verdana</vt:lpstr>
      <vt:lpstr>Оформление по умолчанию</vt:lpstr>
      <vt:lpstr>Equation</vt:lpstr>
      <vt:lpstr>Слайд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Преимущества  THEONA</vt:lpstr>
      <vt:lpstr>Основные принципы THEONA</vt:lpstr>
      <vt:lpstr>Специальные функции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Formation Flying</dc:title>
  <dc:creator>Alexei Golikov</dc:creator>
  <cp:lastModifiedBy>den</cp:lastModifiedBy>
  <cp:revision>602</cp:revision>
  <dcterms:created xsi:type="dcterms:W3CDTF">2003-06-18T15:26:38Z</dcterms:created>
  <dcterms:modified xsi:type="dcterms:W3CDTF">2014-02-03T05:35:00Z</dcterms:modified>
</cp:coreProperties>
</file>